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71" r:id="rId2"/>
    <p:sldId id="401" r:id="rId3"/>
    <p:sldId id="566" r:id="rId4"/>
    <p:sldId id="565" r:id="rId5"/>
    <p:sldId id="567" r:id="rId6"/>
    <p:sldId id="403" r:id="rId7"/>
    <p:sldId id="405" r:id="rId8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BIBLIOTECA\2015_Relat&#243;rio%20de%20Indicadores%20da%20Biblioteca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59798775153105"/>
          <c:y val="0.15528202449429149"/>
          <c:w val="0.79382647066778711"/>
          <c:h val="0.755766020432312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IndicadoresGerais!$C$12</c:f>
              <c:strCache>
                <c:ptCount val="1"/>
                <c:pt idx="0">
                  <c:v>Total de Itens do Acervo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IndicadoresGerais!$D$11:$F$11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IndicadoresGerais!$D$12:$F$12</c:f>
              <c:numCache>
                <c:formatCode>#,##0</c:formatCode>
                <c:ptCount val="3"/>
                <c:pt idx="0">
                  <c:v>94651</c:v>
                </c:pt>
                <c:pt idx="1">
                  <c:v>106996</c:v>
                </c:pt>
                <c:pt idx="2">
                  <c:v>110103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5-47CE-B413-95709ACDF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884352"/>
        <c:axId val="70902528"/>
        <c:axId val="0"/>
      </c:bar3DChart>
      <c:catAx>
        <c:axId val="708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902528"/>
        <c:crosses val="autoZero"/>
        <c:auto val="1"/>
        <c:lblAlgn val="ctr"/>
        <c:lblOffset val="100"/>
        <c:noMultiLvlLbl val="0"/>
      </c:catAx>
      <c:valAx>
        <c:axId val="709025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one"/>
        <c:crossAx val="70884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23807961504811"/>
          <c:y val="1.2610065376150763E-2"/>
          <c:w val="0.74474245406824147"/>
          <c:h val="0.9785300388126605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Biblioteca_Histórico!$C$57</c:f>
              <c:strCache>
                <c:ptCount val="1"/>
                <c:pt idx="0">
                  <c:v>Comut.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197968136433039E-2"/>
                  <c:y val="-2.2563561731062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4D-44BA-B247-578796AC37E7}"/>
                </c:ext>
              </c:extLst>
            </c:dLbl>
            <c:dLbl>
              <c:idx val="2"/>
              <c:layout>
                <c:manualLayout>
                  <c:x val="1.09983067803608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D-44BA-B247-578796AC37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Biblioteca_Histórico!$E$56:$N$56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Biblioteca_Histórico!$E$57:$N$57</c:f>
              <c:numCache>
                <c:formatCode>General</c:formatCode>
                <c:ptCount val="10"/>
                <c:pt idx="0">
                  <c:v>13</c:v>
                </c:pt>
                <c:pt idx="1">
                  <c:v>24</c:v>
                </c:pt>
                <c:pt idx="2">
                  <c:v>13</c:v>
                </c:pt>
                <c:pt idx="3">
                  <c:v>6</c:v>
                </c:pt>
                <c:pt idx="4">
                  <c:v>102</c:v>
                </c:pt>
                <c:pt idx="5">
                  <c:v>32</c:v>
                </c:pt>
                <c:pt idx="6">
                  <c:v>55</c:v>
                </c:pt>
                <c:pt idx="7">
                  <c:v>61</c:v>
                </c:pt>
                <c:pt idx="8" formatCode="#,##0">
                  <c:v>25</c:v>
                </c:pt>
                <c:pt idx="9" formatCode="#,##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D-44BA-B247-578796AC3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0798720"/>
        <c:axId val="70825088"/>
        <c:axId val="0"/>
      </c:bar3DChart>
      <c:catAx>
        <c:axId val="70798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825088"/>
        <c:crosses val="autoZero"/>
        <c:auto val="1"/>
        <c:lblAlgn val="ctr"/>
        <c:lblOffset val="100"/>
        <c:noMultiLvlLbl val="0"/>
      </c:catAx>
      <c:valAx>
        <c:axId val="7082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07987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95335739282589"/>
          <c:y val="9.5361737821699401E-3"/>
          <c:w val="0.72755878171478561"/>
          <c:h val="0.9809344973238566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Biblioteca_Histórico!$C$82</c:f>
              <c:strCache>
                <c:ptCount val="1"/>
                <c:pt idx="0">
                  <c:v>Restauração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197968136433039E-2"/>
                  <c:y val="-2.2563561731062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1E-4A0E-94D7-FE4BAAB11D1B}"/>
                </c:ext>
              </c:extLst>
            </c:dLbl>
            <c:dLbl>
              <c:idx val="2"/>
              <c:layout>
                <c:manualLayout>
                  <c:x val="1.09983067803608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E-4A0E-94D7-FE4BAAB11D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Biblioteca_Histórico!$D$81:$N$81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Biblioteca_Histórico!$D$82:$N$82</c:f>
              <c:numCache>
                <c:formatCode>General</c:formatCode>
                <c:ptCount val="11"/>
                <c:pt idx="0">
                  <c:v>286</c:v>
                </c:pt>
                <c:pt idx="1">
                  <c:v>376</c:v>
                </c:pt>
                <c:pt idx="2">
                  <c:v>0</c:v>
                </c:pt>
                <c:pt idx="3">
                  <c:v>198</c:v>
                </c:pt>
                <c:pt idx="4">
                  <c:v>447</c:v>
                </c:pt>
                <c:pt idx="5">
                  <c:v>502</c:v>
                </c:pt>
                <c:pt idx="6">
                  <c:v>197</c:v>
                </c:pt>
                <c:pt idx="7">
                  <c:v>160</c:v>
                </c:pt>
                <c:pt idx="8">
                  <c:v>249</c:v>
                </c:pt>
                <c:pt idx="9">
                  <c:v>244</c:v>
                </c:pt>
                <c:pt idx="1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1E-4A0E-94D7-FE4BAAB11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2561792"/>
        <c:axId val="72563328"/>
        <c:axId val="0"/>
      </c:bar3DChart>
      <c:catAx>
        <c:axId val="72561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2563328"/>
        <c:crosses val="autoZero"/>
        <c:auto val="1"/>
        <c:lblAlgn val="ctr"/>
        <c:lblOffset val="100"/>
        <c:noMultiLvlLbl val="0"/>
      </c:catAx>
      <c:valAx>
        <c:axId val="7256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25617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40551181102361"/>
          <c:y val="0.16432118207446311"/>
          <c:w val="0.80048337707786454"/>
          <c:h val="0.755644741663983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IndicadoresGerais!$C$17</c:f>
              <c:strCache>
                <c:ptCount val="1"/>
                <c:pt idx="0">
                  <c:v>Visitantes Acumulado ⁽¹⁾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IndicadoresGerais!$D$11:$F$11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IndicadoresGerais!$D$17:$F$17</c:f>
              <c:numCache>
                <c:formatCode>#,##0</c:formatCode>
                <c:ptCount val="3"/>
                <c:pt idx="0">
                  <c:v>269730</c:v>
                </c:pt>
                <c:pt idx="1">
                  <c:v>534068</c:v>
                </c:pt>
                <c:pt idx="2">
                  <c:v>1056760.5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2-40E4-B495-A4C2EA6F2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62272"/>
        <c:axId val="71063808"/>
        <c:axId val="0"/>
      </c:bar3DChart>
      <c:catAx>
        <c:axId val="7106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063808"/>
        <c:crosses val="autoZero"/>
        <c:auto val="1"/>
        <c:lblAlgn val="ctr"/>
        <c:lblOffset val="100"/>
        <c:noMultiLvlLbl val="0"/>
      </c:catAx>
      <c:valAx>
        <c:axId val="710638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one"/>
        <c:crossAx val="71062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645341207349088E-3"/>
          <c:y val="8.3437096966862453E-2"/>
          <c:w val="0.96083059930008752"/>
          <c:h val="0.765806491452913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IndicadoresGerais!$C$29</c:f>
              <c:strCache>
                <c:ptCount val="1"/>
                <c:pt idx="0">
                  <c:v>Visitantes/Mês⁽¹⁾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IndicadoresGerais!$D$40:$O$40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IndicadoresGerais!$D$41:$O$41</c:f>
              <c:numCache>
                <c:formatCode>#,##0</c:formatCode>
                <c:ptCount val="12"/>
                <c:pt idx="0">
                  <c:v>1129</c:v>
                </c:pt>
                <c:pt idx="1">
                  <c:v>3883</c:v>
                </c:pt>
                <c:pt idx="2">
                  <c:v>29413</c:v>
                </c:pt>
                <c:pt idx="3">
                  <c:v>25225</c:v>
                </c:pt>
                <c:pt idx="4">
                  <c:v>83012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111193</c:v>
                </c:pt>
                <c:pt idx="10">
                  <c:v>130967</c:v>
                </c:pt>
                <c:pt idx="11">
                  <c:v>137870.5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8-4A66-B5CB-5219688E9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72431104"/>
        <c:axId val="72432640"/>
        <c:axId val="0"/>
      </c:bar3DChart>
      <c:dateAx>
        <c:axId val="7243110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650"/>
            </a:pPr>
            <a:endParaRPr lang="pt-BR"/>
          </a:p>
        </c:txPr>
        <c:crossAx val="72432640"/>
        <c:crosses val="autoZero"/>
        <c:auto val="1"/>
        <c:lblOffset val="100"/>
        <c:baseTimeUnit val="months"/>
      </c:dateAx>
      <c:valAx>
        <c:axId val="72432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one"/>
        <c:crossAx val="724311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52468711737944"/>
          <c:y val="3.7203232008970744E-2"/>
          <c:w val="0.81975322390026828"/>
          <c:h val="0.93510449668621765"/>
        </c:manualLayout>
      </c:layout>
      <c:bar3DChart>
        <c:barDir val="bar"/>
        <c:grouping val="clustered"/>
        <c:varyColors val="0"/>
        <c:ser>
          <c:idx val="1"/>
          <c:order val="0"/>
          <c:tx>
            <c:strRef>
              <c:f>Biblioteca_Histórico!$C$21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Biblioteca_Histórico!$D$18:$N$18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Biblioteca_Histórico!$D$21:$N$21</c:f>
              <c:numCache>
                <c:formatCode>#,##0</c:formatCode>
                <c:ptCount val="11"/>
                <c:pt idx="0">
                  <c:v>1698</c:v>
                </c:pt>
                <c:pt idx="1">
                  <c:v>3158</c:v>
                </c:pt>
                <c:pt idx="2">
                  <c:v>3636</c:v>
                </c:pt>
                <c:pt idx="3">
                  <c:v>7057</c:v>
                </c:pt>
                <c:pt idx="4">
                  <c:v>1141</c:v>
                </c:pt>
                <c:pt idx="5">
                  <c:v>8073</c:v>
                </c:pt>
                <c:pt idx="6">
                  <c:v>8017</c:v>
                </c:pt>
                <c:pt idx="7">
                  <c:v>5581</c:v>
                </c:pt>
                <c:pt idx="8">
                  <c:v>7538</c:v>
                </c:pt>
                <c:pt idx="9">
                  <c:v>12345</c:v>
                </c:pt>
                <c:pt idx="10">
                  <c:v>4873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F-4AC3-9EA4-41879C89F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2484736"/>
        <c:axId val="72486272"/>
        <c:axId val="0"/>
      </c:bar3DChart>
      <c:catAx>
        <c:axId val="72484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2486272"/>
        <c:crosses val="autoZero"/>
        <c:auto val="1"/>
        <c:lblAlgn val="ctr"/>
        <c:lblOffset val="100"/>
        <c:noMultiLvlLbl val="0"/>
      </c:catAx>
      <c:valAx>
        <c:axId val="7248627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7248473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57965927648881"/>
          <c:y val="6.9623617943992203E-2"/>
          <c:w val="0.72359597503785844"/>
          <c:h val="0.9063292794485182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Biblioteca_Histórico!$C$28</c:f>
              <c:strCache>
                <c:ptCount val="1"/>
                <c:pt idx="0">
                  <c:v>Aquisição de Livros Compra - Recursos Gerais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Biblioteca_Histórico!$F$27:$N$27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Biblioteca_Histórico!$F$28:$N$28</c:f>
              <c:numCache>
                <c:formatCode>"R$"\ #,##0.00</c:formatCode>
                <c:ptCount val="9"/>
                <c:pt idx="0">
                  <c:v>190592.2</c:v>
                </c:pt>
                <c:pt idx="1">
                  <c:v>445160.36</c:v>
                </c:pt>
                <c:pt idx="2">
                  <c:v>71998.460000000006</c:v>
                </c:pt>
                <c:pt idx="3">
                  <c:v>241274.5</c:v>
                </c:pt>
                <c:pt idx="4">
                  <c:v>310386.56</c:v>
                </c:pt>
                <c:pt idx="5">
                  <c:v>308311.52</c:v>
                </c:pt>
                <c:pt idx="6">
                  <c:v>324042.96000000002</c:v>
                </c:pt>
                <c:pt idx="7">
                  <c:v>783566.61</c:v>
                </c:pt>
                <c:pt idx="8">
                  <c:v>276622.36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4-4056-A56E-5950783A1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2498560"/>
        <c:axId val="72516736"/>
        <c:axId val="0"/>
      </c:bar3DChart>
      <c:catAx>
        <c:axId val="72498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2516736"/>
        <c:crosses val="autoZero"/>
        <c:auto val="1"/>
        <c:lblAlgn val="ctr"/>
        <c:lblOffset val="100"/>
        <c:noMultiLvlLbl val="0"/>
      </c:catAx>
      <c:valAx>
        <c:axId val="72516736"/>
        <c:scaling>
          <c:orientation val="minMax"/>
        </c:scaling>
        <c:delete val="1"/>
        <c:axPos val="b"/>
        <c:numFmt formatCode="&quot;R$&quot;\ #,##0.00" sourceLinked="1"/>
        <c:majorTickMark val="out"/>
        <c:minorTickMark val="none"/>
        <c:tickLblPos val="none"/>
        <c:crossAx val="724985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31325948937402"/>
          <c:y val="7.1276505281315863E-2"/>
          <c:w val="0.68200621586194776"/>
          <c:h val="0.9185202394763428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Biblioteca_Histórico!$C$48</c:f>
              <c:strCache>
                <c:ptCount val="1"/>
                <c:pt idx="0">
                  <c:v>Consultas Livros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7222222222222224E-2"/>
                  <c:y val="-2.249899273350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1B-4AEC-8C6C-02413E6608D1}"/>
                </c:ext>
              </c:extLst>
            </c:dLbl>
            <c:dLbl>
              <c:idx val="1"/>
              <c:layout>
                <c:manualLayout>
                  <c:x val="8.4715113735783026E-2"/>
                  <c:y val="-4.5127057303846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1B-4AEC-8C6C-02413E6608D1}"/>
                </c:ext>
              </c:extLst>
            </c:dLbl>
            <c:dLbl>
              <c:idx val="2"/>
              <c:layout>
                <c:manualLayout>
                  <c:x val="8.68055555555555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1B-4AEC-8C6C-02413E6608D1}"/>
                </c:ext>
              </c:extLst>
            </c:dLbl>
            <c:dLbl>
              <c:idx val="3"/>
              <c:layout>
                <c:manualLayout>
                  <c:x val="0.34722222222222221"/>
                  <c:y val="3.214141819072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1B-4AEC-8C6C-02413E6608D1}"/>
                </c:ext>
              </c:extLst>
            </c:dLbl>
            <c:dLbl>
              <c:idx val="4"/>
              <c:layout>
                <c:manualLayout>
                  <c:x val="0.29166666666666669"/>
                  <c:y val="-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1B-4AEC-8C6C-02413E6608D1}"/>
                </c:ext>
              </c:extLst>
            </c:dLbl>
            <c:dLbl>
              <c:idx val="5"/>
              <c:layout>
                <c:manualLayout>
                  <c:x val="0.2673611111111111"/>
                  <c:y val="-3.2141418190726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1B-4AEC-8C6C-02413E6608D1}"/>
                </c:ext>
              </c:extLst>
            </c:dLbl>
            <c:dLbl>
              <c:idx val="6"/>
              <c:layout>
                <c:manualLayout>
                  <c:x val="0.1944444444444444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1B-4AEC-8C6C-02413E6608D1}"/>
                </c:ext>
              </c:extLst>
            </c:dLbl>
            <c:dLbl>
              <c:idx val="7"/>
              <c:layout>
                <c:manualLayout>
                  <c:x val="0.211805555555555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1B-4AEC-8C6C-02413E6608D1}"/>
                </c:ext>
              </c:extLst>
            </c:dLbl>
            <c:dLbl>
              <c:idx val="8"/>
              <c:layout>
                <c:manualLayout>
                  <c:x val="0.30902777777777779"/>
                  <c:y val="1.928485091443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1B-4AEC-8C6C-02413E6608D1}"/>
                </c:ext>
              </c:extLst>
            </c:dLbl>
            <c:dLbl>
              <c:idx val="9"/>
              <c:layout>
                <c:manualLayout>
                  <c:x val="0.38194444444444442"/>
                  <c:y val="6.4282836381453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1B-4AEC-8C6C-02413E6608D1}"/>
                </c:ext>
              </c:extLst>
            </c:dLbl>
            <c:dLbl>
              <c:idx val="10"/>
              <c:layout>
                <c:manualLayout>
                  <c:x val="0.2083333333333334"/>
                  <c:y val="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1B-4AEC-8C6C-02413E6608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Biblioteca_Histórico!$D$47:$N$47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  ¹2007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    ²2012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Biblioteca_Histórico!$D$48:$N$48</c:f>
              <c:numCache>
                <c:formatCode>#,##0</c:formatCode>
                <c:ptCount val="11"/>
                <c:pt idx="0">
                  <c:v>2100</c:v>
                </c:pt>
                <c:pt idx="1">
                  <c:v>1048</c:v>
                </c:pt>
                <c:pt idx="2">
                  <c:v>341</c:v>
                </c:pt>
                <c:pt idx="3">
                  <c:v>17995</c:v>
                </c:pt>
                <c:pt idx="4">
                  <c:v>15116</c:v>
                </c:pt>
                <c:pt idx="5">
                  <c:v>12950</c:v>
                </c:pt>
                <c:pt idx="6">
                  <c:v>9463</c:v>
                </c:pt>
                <c:pt idx="7">
                  <c:v>8476</c:v>
                </c:pt>
                <c:pt idx="8">
                  <c:v>15255</c:v>
                </c:pt>
                <c:pt idx="9">
                  <c:v>19512</c:v>
                </c:pt>
                <c:pt idx="10">
                  <c:v>9809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1B-4AEC-8C6C-02413E6608D1}"/>
            </c:ext>
          </c:extLst>
        </c:ser>
        <c:ser>
          <c:idx val="1"/>
          <c:order val="1"/>
          <c:tx>
            <c:strRef>
              <c:f>Biblioteca_Histórico!#REF!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1B-4AEC-8C6C-02413E6608D1}"/>
                </c:ext>
              </c:extLst>
            </c:dLbl>
            <c:dLbl>
              <c:idx val="1"/>
              <c:layout>
                <c:manualLayout>
                  <c:x val="3.2994920341082597E-2"/>
                  <c:y val="-1.128178286991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1B-4AEC-8C6C-02413E6608D1}"/>
                </c:ext>
              </c:extLst>
            </c:dLbl>
            <c:dLbl>
              <c:idx val="2"/>
              <c:layout>
                <c:manualLayout>
                  <c:x val="3.7394243053227007E-2"/>
                  <c:y val="-4.5128908138393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1B-4AEC-8C6C-02413E6608D1}"/>
                </c:ext>
              </c:extLst>
            </c:dLbl>
            <c:dLbl>
              <c:idx val="4"/>
              <c:layout>
                <c:manualLayout>
                  <c:x val="3.8194444444444448E-2"/>
                  <c:y val="-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1B-4AEC-8C6C-02413E6608D1}"/>
                </c:ext>
              </c:extLst>
            </c:dLbl>
            <c:dLbl>
              <c:idx val="5"/>
              <c:layout>
                <c:manualLayout>
                  <c:x val="3.125E-2"/>
                  <c:y val="-3.2141418190726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71B-4AEC-8C6C-02413E6608D1}"/>
                </c:ext>
              </c:extLst>
            </c:dLbl>
            <c:dLbl>
              <c:idx val="6"/>
              <c:layout>
                <c:manualLayout>
                  <c:x val="2.43055555555555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71B-4AEC-8C6C-02413E6608D1}"/>
                </c:ext>
              </c:extLst>
            </c:dLbl>
            <c:dLbl>
              <c:idx val="7"/>
              <c:layout>
                <c:manualLayout>
                  <c:x val="3.81944444444444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71B-4AEC-8C6C-02413E6608D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71B-4AEC-8C6C-02413E6608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Biblioteca_Histórico!$D$47:$N$47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  ¹2007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    ²2012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Biblioteca_Histórico!#REF!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71B-4AEC-8C6C-02413E660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70630016"/>
        <c:axId val="70656384"/>
        <c:axId val="0"/>
      </c:bar3DChart>
      <c:catAx>
        <c:axId val="70630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656384"/>
        <c:crosses val="autoZero"/>
        <c:auto val="1"/>
        <c:lblAlgn val="ctr"/>
        <c:lblOffset val="100"/>
        <c:noMultiLvlLbl val="0"/>
      </c:catAx>
      <c:valAx>
        <c:axId val="7065638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7063001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8536198600175"/>
          <c:y val="6.8266853744905459E-2"/>
          <c:w val="0.75394165573053373"/>
          <c:h val="0.88347748885932886"/>
        </c:manualLayout>
      </c:layout>
      <c:bar3DChart>
        <c:barDir val="bar"/>
        <c:grouping val="clustered"/>
        <c:varyColors val="0"/>
        <c:ser>
          <c:idx val="1"/>
          <c:order val="0"/>
          <c:tx>
            <c:strRef>
              <c:f>Biblioteca_Histórico!$C$13</c:f>
              <c:strCache>
                <c:ptCount val="1"/>
                <c:pt idx="0">
                  <c:v>Exemplares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Biblioteca_Histórico!$D$12:$N$12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Biblioteca_Histórico!$D$13:$N$13</c:f>
              <c:numCache>
                <c:formatCode>#,##0</c:formatCode>
                <c:ptCount val="11"/>
                <c:pt idx="0">
                  <c:v>47362</c:v>
                </c:pt>
                <c:pt idx="1">
                  <c:v>50704</c:v>
                </c:pt>
                <c:pt idx="2">
                  <c:v>54204</c:v>
                </c:pt>
                <c:pt idx="3">
                  <c:v>61312</c:v>
                </c:pt>
                <c:pt idx="4">
                  <c:v>65838</c:v>
                </c:pt>
                <c:pt idx="5">
                  <c:v>73829</c:v>
                </c:pt>
                <c:pt idx="6">
                  <c:v>81699</c:v>
                </c:pt>
                <c:pt idx="7">
                  <c:v>87113</c:v>
                </c:pt>
                <c:pt idx="8">
                  <c:v>94651</c:v>
                </c:pt>
                <c:pt idx="9">
                  <c:v>106996</c:v>
                </c:pt>
                <c:pt idx="10">
                  <c:v>110103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9-4AD1-AFBD-ECAE153B4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0672768"/>
        <c:axId val="70674304"/>
        <c:axId val="0"/>
      </c:bar3DChart>
      <c:catAx>
        <c:axId val="70672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674304"/>
        <c:crosses val="autoZero"/>
        <c:auto val="1"/>
        <c:lblAlgn val="ctr"/>
        <c:lblOffset val="100"/>
        <c:noMultiLvlLbl val="0"/>
      </c:catAx>
      <c:valAx>
        <c:axId val="7067430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7067276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41054243219595"/>
          <c:y val="3.8767551907800873E-2"/>
          <c:w val="0.70285187007874017"/>
          <c:h val="0.907626717017041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Biblioteca_Histórico!$C$38</c:f>
              <c:strCache>
                <c:ptCount val="1"/>
                <c:pt idx="0">
                  <c:v>Livros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Biblioteca_Histórico!$D$37:$N$37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  ¹ 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   ²2012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Biblioteca_Histórico!$D$38:$N$38</c:f>
              <c:numCache>
                <c:formatCode>#,##0</c:formatCode>
                <c:ptCount val="11"/>
                <c:pt idx="0">
                  <c:v>14308</c:v>
                </c:pt>
                <c:pt idx="1">
                  <c:v>16811</c:v>
                </c:pt>
                <c:pt idx="2">
                  <c:v>14457</c:v>
                </c:pt>
                <c:pt idx="3">
                  <c:v>76947</c:v>
                </c:pt>
                <c:pt idx="4">
                  <c:v>72951</c:v>
                </c:pt>
                <c:pt idx="5">
                  <c:v>67575</c:v>
                </c:pt>
                <c:pt idx="6">
                  <c:v>67212</c:v>
                </c:pt>
                <c:pt idx="7">
                  <c:v>52810</c:v>
                </c:pt>
                <c:pt idx="8">
                  <c:v>70249</c:v>
                </c:pt>
                <c:pt idx="9">
                  <c:v>77679</c:v>
                </c:pt>
                <c:pt idx="10">
                  <c:v>61623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3-4C9D-979A-03D4554D7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0734976"/>
        <c:axId val="70736512"/>
        <c:axId val="0"/>
      </c:bar3DChart>
      <c:catAx>
        <c:axId val="70734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736512"/>
        <c:crosses val="autoZero"/>
        <c:auto val="1"/>
        <c:lblAlgn val="ctr"/>
        <c:lblOffset val="100"/>
        <c:noMultiLvlLbl val="0"/>
      </c:catAx>
      <c:valAx>
        <c:axId val="7073651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707349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11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738243657042871"/>
          <c:y val="3.3542158779866514E-2"/>
          <c:w val="0.70112997594050741"/>
          <c:h val="0.9402143533340803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Biblioteca_Histórico!$C$39</c:f>
              <c:strCache>
                <c:ptCount val="1"/>
                <c:pt idx="0">
                  <c:v>Periódicos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197968136433039E-2"/>
                  <c:y val="-2.2563561731062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AE-44C0-8AAE-DEA3035C5E8D}"/>
                </c:ext>
              </c:extLst>
            </c:dLbl>
            <c:dLbl>
              <c:idx val="2"/>
              <c:layout>
                <c:manualLayout>
                  <c:x val="1.09983067803608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AE-44C0-8AAE-DEA3035C5E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Biblioteca_Histórico!$D$37:$N$37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  ¹ 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   ²2012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Biblioteca_Histórico!$D$39:$N$39</c:f>
              <c:numCache>
                <c:formatCode>General</c:formatCode>
                <c:ptCount val="11"/>
                <c:pt idx="0">
                  <c:v>0</c:v>
                </c:pt>
                <c:pt idx="1">
                  <c:v>314</c:v>
                </c:pt>
                <c:pt idx="2">
                  <c:v>0</c:v>
                </c:pt>
                <c:pt idx="3">
                  <c:v>188</c:v>
                </c:pt>
                <c:pt idx="4">
                  <c:v>256</c:v>
                </c:pt>
                <c:pt idx="5">
                  <c:v>182</c:v>
                </c:pt>
                <c:pt idx="6">
                  <c:v>183</c:v>
                </c:pt>
                <c:pt idx="7">
                  <c:v>98</c:v>
                </c:pt>
                <c:pt idx="8">
                  <c:v>105</c:v>
                </c:pt>
                <c:pt idx="9" formatCode="#,##0">
                  <c:v>153</c:v>
                </c:pt>
                <c:pt idx="10" formatCode="#,##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AE-44C0-8AAE-DEA3035C5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0744704"/>
        <c:axId val="70771072"/>
        <c:axId val="0"/>
      </c:bar3DChart>
      <c:catAx>
        <c:axId val="70744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771072"/>
        <c:crosses val="autoZero"/>
        <c:auto val="1"/>
        <c:lblAlgn val="ctr"/>
        <c:lblOffset val="100"/>
        <c:noMultiLvlLbl val="0"/>
      </c:catAx>
      <c:valAx>
        <c:axId val="70771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07447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Total de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Itens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do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Acervo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por ano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*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Público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Visitante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778977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Espaço Reservado para Conteúdo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8087009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755576" y="6093296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 Fonte: Biblioteca da UFGD. Org. DIPLAN/COPLAN/PROAP.</a:t>
            </a:r>
          </a:p>
          <a:p>
            <a:r>
              <a:rPr lang="pt-BR" sz="1000" dirty="0"/>
              <a:t>Notas:  *Refere-se ao número total de visitantes à Biblioteca desde a implantação do sensor até o mês de referência, deste modo, desde a implantação do sensor (em 2012) até o mês de dezembro de 2015 a Biblioteca já recebeu 1.056.761 visitas.</a:t>
            </a:r>
          </a:p>
        </p:txBody>
      </p:sp>
    </p:spTree>
    <p:extLst>
      <p:ext uri="{BB962C8B-B14F-4D97-AF65-F5344CB8AC3E}">
        <p14:creationId xmlns:p14="http://schemas.microsoft.com/office/powerpoint/2010/main" val="20509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35516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*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Público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Visitante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Mensal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257019"/>
              </p:ext>
            </p:extLst>
          </p:nvPr>
        </p:nvGraphicFramePr>
        <p:xfrm>
          <a:off x="457200" y="2174875"/>
          <a:ext cx="73551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755576" y="5949280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 Fonte: Biblioteca da UFGD. Org. DIPLAN/COPLAN/PROAP.</a:t>
            </a:r>
          </a:p>
          <a:p>
            <a:r>
              <a:rPr lang="pt-BR" sz="1000" dirty="0"/>
              <a:t>Notas:  *No período de  </a:t>
            </a:r>
            <a:r>
              <a:rPr lang="pt-BR" sz="1000" dirty="0" err="1"/>
              <a:t>jun</a:t>
            </a:r>
            <a:r>
              <a:rPr lang="pt-BR" sz="1000" dirty="0"/>
              <a:t>/15 a set/15 o indicador do Público Visitante apresentou valor zerado, devido  a greve deflagrada na Universidade no final de </a:t>
            </a:r>
            <a:r>
              <a:rPr lang="pt-BR" sz="1000" dirty="0" err="1"/>
              <a:t>mai</a:t>
            </a:r>
            <a:r>
              <a:rPr lang="pt-BR" sz="1000" dirty="0"/>
              <a:t>/15.</a:t>
            </a:r>
          </a:p>
        </p:txBody>
      </p:sp>
    </p:spTree>
    <p:extLst>
      <p:ext uri="{BB962C8B-B14F-4D97-AF65-F5344CB8AC3E}">
        <p14:creationId xmlns:p14="http://schemas.microsoft.com/office/powerpoint/2010/main" val="25064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Aquisição de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Livros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Aquisição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de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Livros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-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Compra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-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Recursos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Gerais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117824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625936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o explicativo retangular com cantos arredondados 7"/>
          <p:cNvSpPr/>
          <p:nvPr/>
        </p:nvSpPr>
        <p:spPr>
          <a:xfrm>
            <a:off x="3131840" y="980728"/>
            <a:ext cx="1368152" cy="406967"/>
          </a:xfrm>
          <a:prstGeom prst="wedgeRoundRectCallout">
            <a:avLst>
              <a:gd name="adj1" fmla="val -41462"/>
              <a:gd name="adj2" fmla="val 107115"/>
              <a:gd name="adj3" fmla="val 16667"/>
            </a:avLst>
          </a:prstGeom>
          <a:solidFill>
            <a:schemeClr val="tx2">
              <a:lumMod val="75000"/>
              <a:lumOff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dirty="0">
                <a:solidFill>
                  <a:schemeClr val="bg1"/>
                </a:solidFill>
              </a:rPr>
              <a:t>Aquisição de Livros Compra e Doação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6202683"/>
            <a:ext cx="36358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Biblioteca da UFGD. Org.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7643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</a:rPr>
              <a:t> Itens do Acervo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Tw Cen MT" pitchFamily="34" charset="0"/>
              </a:rPr>
              <a:t>Consultas </a:t>
            </a:r>
            <a:r>
              <a:rPr lang="es-ES" sz="1400" dirty="0" err="1">
                <a:solidFill>
                  <a:schemeClr val="bg1"/>
                </a:solidFill>
                <a:latin typeface="Tw Cen MT" pitchFamily="34" charset="0"/>
              </a:rPr>
              <a:t>Livros</a:t>
            </a:r>
            <a:endParaRPr lang="en-US" sz="1400" dirty="0">
              <a:solidFill>
                <a:schemeClr val="bg1"/>
              </a:solidFill>
              <a:latin typeface="Tw Cen MT" pitchFamily="34" charset="0"/>
            </a:endParaRPr>
          </a:p>
        </p:txBody>
      </p:sp>
      <p:graphicFrame>
        <p:nvGraphicFramePr>
          <p:cNvPr id="8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5513817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737575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539552" y="6202683"/>
            <a:ext cx="36358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Biblioteca da UFGD. Org.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3983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Total de Empréstimo - Livros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Total de Empréstimo- Periódicos 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430273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2248353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539552" y="6202683"/>
            <a:ext cx="36358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Biblioteca da UFGD. Org.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62177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Biblioteca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Solicitações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de </a:t>
            </a:r>
            <a:r>
              <a:rPr lang="en-US" sz="1400" dirty="0" err="1">
                <a:solidFill>
                  <a:schemeClr val="bg1"/>
                </a:solidFill>
                <a:latin typeface="Tw Cen MT" pitchFamily="34" charset="0"/>
              </a:rPr>
              <a:t>Artigos</a:t>
            </a:r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w Cen MT" pitchFamily="34" charset="0"/>
              </a:rPr>
              <a:t>Qtd de Restaurações</a:t>
            </a: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032980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7754318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539552" y="6202683"/>
            <a:ext cx="36358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Biblioteca da UFGD. Org.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05592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8111</TotalTime>
  <Words>247</Words>
  <Application>Microsoft Office PowerPoint</Application>
  <PresentationFormat>Apresentação na tela (4:3)</PresentationFormat>
  <Paragraphs>33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Agency FB</vt:lpstr>
      <vt:lpstr>Arial</vt:lpstr>
      <vt:lpstr>Calibri</vt:lpstr>
      <vt:lpstr>Cambria</vt:lpstr>
      <vt:lpstr>Tw Cen MT</vt:lpstr>
      <vt:lpstr>Adjacência</vt:lpstr>
      <vt:lpstr>Indicadores da    </vt:lpstr>
      <vt:lpstr>Indicadores da UFGD Biblioteca</vt:lpstr>
      <vt:lpstr>Indicadores da UFGD Biblioteca</vt:lpstr>
      <vt:lpstr>Indicadores da UFGD Biblioteca</vt:lpstr>
      <vt:lpstr>Indicadores da UFGD Biblioteca</vt:lpstr>
      <vt:lpstr>Indicadores da UFGD Biblioteca</vt:lpstr>
      <vt:lpstr>Indicadores da UFGD Biblioteca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Fernanda Ramos Langa</cp:lastModifiedBy>
  <cp:revision>736</cp:revision>
  <cp:lastPrinted>2013-09-26T11:36:08Z</cp:lastPrinted>
  <dcterms:created xsi:type="dcterms:W3CDTF">2013-09-24T13:35:27Z</dcterms:created>
  <dcterms:modified xsi:type="dcterms:W3CDTF">2018-05-09T18:37:16Z</dcterms:modified>
</cp:coreProperties>
</file>